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15"/>
  </p:notesMasterIdLst>
  <p:sldIdLst>
    <p:sldId id="256" r:id="rId2"/>
    <p:sldId id="260" r:id="rId3"/>
    <p:sldId id="261" r:id="rId4"/>
    <p:sldId id="4215" r:id="rId5"/>
    <p:sldId id="4226" r:id="rId6"/>
    <p:sldId id="4223" r:id="rId7"/>
    <p:sldId id="4225" r:id="rId8"/>
    <p:sldId id="4224" r:id="rId9"/>
    <p:sldId id="4227" r:id="rId10"/>
    <p:sldId id="4232" r:id="rId11"/>
    <p:sldId id="338" r:id="rId12"/>
    <p:sldId id="4218" r:id="rId13"/>
    <p:sldId id="4213" r:id="rId14"/>
  </p:sldIdLst>
  <p:sldSz cx="9144000" cy="5143500" type="screen16x9"/>
  <p:notesSz cx="6858000" cy="9144000"/>
  <p:embeddedFontLst>
    <p:embeddedFont>
      <p:font typeface="Raleway" panose="020B0604020202020204" charset="-7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>
          <p15:clr>
            <a:srgbClr val="9AA0A6"/>
          </p15:clr>
        </p15:guide>
        <p15:guide id="2" orient="horz" pos="3184">
          <p15:clr>
            <a:srgbClr val="9AA0A6"/>
          </p15:clr>
        </p15:guide>
        <p15:guide id="3" orient="horz" pos="2987">
          <p15:clr>
            <a:srgbClr val="9AA0A6"/>
          </p15:clr>
        </p15:guide>
        <p15:guide id="4" orient="horz" pos="283">
          <p15:clr>
            <a:srgbClr val="9AA0A6"/>
          </p15:clr>
        </p15:guide>
        <p15:guide id="5" pos="560">
          <p15:clr>
            <a:srgbClr val="9AA0A6"/>
          </p15:clr>
        </p15:guide>
        <p15:guide id="6" pos="5521">
          <p15:clr>
            <a:srgbClr val="9AA0A6"/>
          </p15:clr>
        </p15:guide>
        <p15:guide id="7" orient="horz" pos="696">
          <p15:clr>
            <a:srgbClr val="9AA0A6"/>
          </p15:clr>
        </p15:guide>
        <p15:guide id="8" orient="horz" pos="2376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E9CD"/>
    <a:srgbClr val="D60093"/>
    <a:srgbClr val="993366"/>
    <a:srgbClr val="008000"/>
    <a:srgbClr val="AFCBE7"/>
    <a:srgbClr val="BCDEBF"/>
    <a:srgbClr val="CCFFCC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27"/>
  </p:normalViewPr>
  <p:slideViewPr>
    <p:cSldViewPr snapToGrid="0">
      <p:cViewPr>
        <p:scale>
          <a:sx n="102" d="100"/>
          <a:sy n="102" d="100"/>
        </p:scale>
        <p:origin x="-456" y="24"/>
      </p:cViewPr>
      <p:guideLst>
        <p:guide orient="horz"/>
        <p:guide orient="horz" pos="3184"/>
        <p:guide orient="horz" pos="2987"/>
        <p:guide orient="horz" pos="283"/>
        <p:guide orient="horz" pos="696"/>
        <p:guide orient="horz" pos="2376"/>
        <p:guide pos="560"/>
        <p:guide pos="552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6097956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20d7996c35_1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20d7996c35_1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" y="0"/>
            <a:ext cx="9143997" cy="514351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1001975" y="2350425"/>
            <a:ext cx="7565400" cy="1335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900"/>
              <a:buNone/>
              <a:defRPr sz="39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1001975" y="3685425"/>
            <a:ext cx="7871400" cy="66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" name="Google Shape;14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86700" y="575650"/>
            <a:ext cx="1180785" cy="886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01975" y="575650"/>
            <a:ext cx="1821046" cy="978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userDrawn="1">
  <p:cSld name="TITLE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&#10;&#10;Description automatically generated with medium confidence">
            <a:extLst>
              <a:ext uri="{FF2B5EF4-FFF2-40B4-BE49-F238E27FC236}">
                <a16:creationId xmlns:a16="http://schemas.microsoft.com/office/drawing/2014/main" xmlns="" id="{850BE664-F8DD-424F-A0AF-B1EFC88D6E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2" name="Google Shape;42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title"/>
          </p:nvPr>
        </p:nvSpPr>
        <p:spPr>
          <a:xfrm>
            <a:off x="1072125" y="445025"/>
            <a:ext cx="763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 userDrawn="1">
  <p:cSld name="ONE_COLUMN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" name="Google Shape;46;p9">
            <a:extLst>
              <a:ext uri="{FF2B5EF4-FFF2-40B4-BE49-F238E27FC236}">
                <a16:creationId xmlns:a16="http://schemas.microsoft.com/office/drawing/2014/main" xmlns="" id="{510B1E12-BC02-2849-919D-B5C629373F7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072125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" name="Google Shape;43;p8">
            <a:extLst>
              <a:ext uri="{FF2B5EF4-FFF2-40B4-BE49-F238E27FC236}">
                <a16:creationId xmlns:a16="http://schemas.microsoft.com/office/drawing/2014/main" xmlns="" id="{9AF29D65-BBC9-B346-B465-B07034B4114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72125" y="445025"/>
            <a:ext cx="7638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2" name="Picture 1" descr="Shape&#10;&#10;Description automatically generated with medium confidence">
            <a:extLst>
              <a:ext uri="{FF2B5EF4-FFF2-40B4-BE49-F238E27FC236}">
                <a16:creationId xmlns:a16="http://schemas.microsoft.com/office/drawing/2014/main" xmlns="" id="{FB392B22-8AC8-AEDA-108F-790F3BCA13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0" name="Google Shape;50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" name="Picture 1" descr="Shape&#10;&#10;Description automatically generated with medium confidence">
            <a:extLst>
              <a:ext uri="{FF2B5EF4-FFF2-40B4-BE49-F238E27FC236}">
                <a16:creationId xmlns:a16="http://schemas.microsoft.com/office/drawing/2014/main" xmlns="" id="{E2FC8686-0CA4-D867-DA17-4511D1ADA8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title"/>
          </p:nvPr>
        </p:nvSpPr>
        <p:spPr>
          <a:xfrm>
            <a:off x="556150" y="552800"/>
            <a:ext cx="3474600" cy="1482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00"/>
              <a:buNone/>
              <a:defRPr sz="34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54" name="Google Shape;54;p11"/>
          <p:cNvSpPr txBox="1">
            <a:spLocks noGrp="1"/>
          </p:cNvSpPr>
          <p:nvPr>
            <p:ph type="subTitle" idx="1"/>
          </p:nvPr>
        </p:nvSpPr>
        <p:spPr>
          <a:xfrm>
            <a:off x="556150" y="1938075"/>
            <a:ext cx="3474600" cy="2814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5" name="Google Shape;55;p11"/>
          <p:cNvSpPr txBox="1">
            <a:spLocks noGrp="1"/>
          </p:cNvSpPr>
          <p:nvPr>
            <p:ph type="body" idx="2"/>
          </p:nvPr>
        </p:nvSpPr>
        <p:spPr>
          <a:xfrm>
            <a:off x="4939500" y="670075"/>
            <a:ext cx="3837000" cy="3749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" name="Picture 1" descr="Shape&#10;&#10;Description automatically generated with medium confidence">
            <a:extLst>
              <a:ext uri="{FF2B5EF4-FFF2-40B4-BE49-F238E27FC236}">
                <a16:creationId xmlns:a16="http://schemas.microsoft.com/office/drawing/2014/main" xmlns="" id="{E1332B7A-0E06-5C95-5D61-99B99F13BE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>
            <a:spLocks noGrp="1"/>
          </p:cNvSpPr>
          <p:nvPr>
            <p:ph type="body" idx="1"/>
          </p:nvPr>
        </p:nvSpPr>
        <p:spPr>
          <a:xfrm>
            <a:off x="525750" y="4230575"/>
            <a:ext cx="57849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59" name="Google Shape;5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" name="Picture 1" descr="Shape&#10;&#10;Description automatically generated with medium confidence">
            <a:extLst>
              <a:ext uri="{FF2B5EF4-FFF2-40B4-BE49-F238E27FC236}">
                <a16:creationId xmlns:a16="http://schemas.microsoft.com/office/drawing/2014/main" xmlns="" id="{0D455654-FF0A-F197-B57F-EAB1FFA525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" name="Picture 1" descr="Shape&#10;&#10;Description automatically generated with medium confidence">
            <a:extLst>
              <a:ext uri="{FF2B5EF4-FFF2-40B4-BE49-F238E27FC236}">
                <a16:creationId xmlns:a16="http://schemas.microsoft.com/office/drawing/2014/main" xmlns="" id="{50E0A995-4D77-016C-86B1-FD589C5EB4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Foto ja kirjeld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94760" y="342900"/>
            <a:ext cx="4543663" cy="8001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t-EE" dirty="0"/>
              <a:t>KLIKI PEALKIRJA LISAMISEKS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995601" y="342900"/>
            <a:ext cx="2799159" cy="437769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t-EE" dirty="0"/>
              <a:t>Foto lisamiseks lohista see kastikesse või kliki ikoonile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794760" y="1143000"/>
            <a:ext cx="4543663" cy="35775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t-EE" dirty="0"/>
              <a:t>Kliki teksti lisamiseks</a:t>
            </a:r>
          </a:p>
        </p:txBody>
      </p:sp>
    </p:spTree>
    <p:extLst>
      <p:ext uri="{BB962C8B-B14F-4D97-AF65-F5344CB8AC3E}">
        <p14:creationId xmlns:p14="http://schemas.microsoft.com/office/powerpoint/2010/main" val="348978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46300" y="445025"/>
            <a:ext cx="8286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800"/>
              <a:buFont typeface="Raleway"/>
              <a:buNone/>
              <a:defRPr sz="2800">
                <a:solidFill>
                  <a:srgbClr val="CC0000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46375" y="1152475"/>
            <a:ext cx="8286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1800"/>
              <a:buFont typeface="Raleway"/>
              <a:buChar char="●"/>
              <a:defRPr sz="1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Char char="○"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Char char="■"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Char char="●"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Char char="○"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Char char="■"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Char char="●"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Char char="○"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aleway"/>
              <a:buChar char="■"/>
              <a:defRPr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1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6"/>
            <a:ext cx="9143997" cy="514351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A7EBEB5-CC1C-8EBA-FF14-7013A57128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1576"/>
            <a:ext cx="9143997" cy="5186638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A791242A-9DA5-8C64-7986-9887E6CCD038}"/>
              </a:ext>
            </a:extLst>
          </p:cNvPr>
          <p:cNvSpPr/>
          <p:nvPr/>
        </p:nvSpPr>
        <p:spPr>
          <a:xfrm>
            <a:off x="0" y="1224815"/>
            <a:ext cx="4855779" cy="2677151"/>
          </a:xfrm>
          <a:prstGeom prst="roundRect">
            <a:avLst/>
          </a:prstGeom>
          <a:solidFill>
            <a:schemeClr val="tx1"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pic>
        <p:nvPicPr>
          <p:cNvPr id="69" name="Google Shape;69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5817" y="128553"/>
            <a:ext cx="1481094" cy="811715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4"/>
          <p:cNvSpPr txBox="1">
            <a:spLocks noGrp="1"/>
          </p:cNvSpPr>
          <p:nvPr>
            <p:ph type="ctrTitle"/>
          </p:nvPr>
        </p:nvSpPr>
        <p:spPr>
          <a:xfrm>
            <a:off x="345362" y="1356905"/>
            <a:ext cx="4401538" cy="194909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188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t-EE" sz="3200" dirty="0" err="1">
                <a:solidFill>
                  <a:schemeClr val="lt1"/>
                </a:solidFill>
              </a:rPr>
              <a:t>Sustainability</a:t>
            </a:r>
            <a:r>
              <a:rPr lang="et-EE" sz="3200" dirty="0">
                <a:solidFill>
                  <a:schemeClr val="lt1"/>
                </a:solidFill>
              </a:rPr>
              <a:t> in </a:t>
            </a:r>
            <a:br>
              <a:rPr lang="et-EE" sz="3200" dirty="0">
                <a:solidFill>
                  <a:schemeClr val="lt1"/>
                </a:solidFill>
              </a:rPr>
            </a:br>
            <a:r>
              <a:rPr lang="et-EE" sz="4000" dirty="0">
                <a:solidFill>
                  <a:schemeClr val="lt1"/>
                </a:solidFill>
              </a:rPr>
              <a:t>A. Le Coq</a:t>
            </a:r>
            <a:r>
              <a:rPr lang="et-EE" sz="3200" dirty="0">
                <a:solidFill>
                  <a:schemeClr val="lt1"/>
                </a:solidFill>
              </a:rPr>
              <a:t/>
            </a:r>
            <a:br>
              <a:rPr lang="et-EE" sz="3200" dirty="0">
                <a:solidFill>
                  <a:schemeClr val="lt1"/>
                </a:solidFill>
              </a:rPr>
            </a:br>
            <a:r>
              <a:rPr lang="et-EE" sz="3200" dirty="0">
                <a:solidFill>
                  <a:schemeClr val="lt1"/>
                </a:solidFill>
              </a:rPr>
              <a:t/>
            </a:r>
            <a:br>
              <a:rPr lang="et-EE" sz="3200" dirty="0">
                <a:solidFill>
                  <a:schemeClr val="lt1"/>
                </a:solidFill>
              </a:rPr>
            </a:br>
            <a:r>
              <a:rPr lang="et-EE" sz="1800" dirty="0">
                <a:solidFill>
                  <a:schemeClr val="lt1"/>
                </a:solidFill>
              </a:rPr>
              <a:t>Hanna Uibokand</a:t>
            </a:r>
            <a:br>
              <a:rPr lang="et-EE" sz="1800" dirty="0">
                <a:solidFill>
                  <a:schemeClr val="lt1"/>
                </a:solidFill>
              </a:rPr>
            </a:br>
            <a:r>
              <a:rPr lang="et-EE" sz="1800" dirty="0">
                <a:solidFill>
                  <a:schemeClr val="lt1"/>
                </a:solidFill>
              </a:rPr>
              <a:t>ESG </a:t>
            </a:r>
            <a:r>
              <a:rPr lang="et-EE" sz="1800" dirty="0" err="1">
                <a:solidFill>
                  <a:schemeClr val="lt1"/>
                </a:solidFill>
              </a:rPr>
              <a:t>specialist</a:t>
            </a:r>
            <a:endParaRPr sz="1800" dirty="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t-EE" sz="1200" dirty="0"/>
              <a:t>22</a:t>
            </a:r>
            <a:r>
              <a:rPr lang="et-EE" sz="1200" dirty="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.03.2024</a:t>
            </a:r>
            <a:endParaRPr sz="1200" dirty="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D6A7D67-2695-9823-8EB3-ED807909D4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4344" y="0"/>
            <a:ext cx="2132718" cy="236355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C378F710-9AE2-C883-3087-1CFC5151FB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4344" y="2984923"/>
            <a:ext cx="2984803" cy="1472765"/>
          </a:xfrm>
          <a:prstGeom prst="rect">
            <a:avLst/>
          </a:prstGeom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xmlns="" id="{0E512D6F-235B-58A8-BAED-1C2B9F76E0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98"/>
          <a:stretch/>
        </p:blipFill>
        <p:spPr bwMode="auto">
          <a:xfrm>
            <a:off x="4707467" y="154009"/>
            <a:ext cx="4020486" cy="4632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37482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2044A270-E9E0-3516-C040-761FDF02E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226" y="244497"/>
            <a:ext cx="4000648" cy="1281182"/>
          </a:xfrm>
        </p:spPr>
        <p:txBody>
          <a:bodyPr spcFirstLastPara="1" vert="horz" wrap="square" lIns="68580" tIns="34290" rIns="68580" bIns="34290" rtlCol="0" anchor="ctr" anchorCtr="0">
            <a:normAutofit/>
          </a:bodyPr>
          <a:lstStyle/>
          <a:p>
            <a:pPr algn="l"/>
            <a:r>
              <a:rPr lang="en-US" sz="3000" b="1" dirty="0">
                <a:solidFill>
                  <a:schemeClr val="tx1"/>
                </a:solidFill>
                <a:latin typeface="Raleway" pitchFamily="2" charset="-70"/>
                <a:ea typeface="+mj-ea"/>
                <a:cs typeface="+mj-cs"/>
              </a:rPr>
              <a:t>Well-being of communities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542B3E1F-96FB-121C-8407-06F9819ECF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71353" y="1720973"/>
            <a:ext cx="4000648" cy="2827376"/>
          </a:xfrm>
        </p:spPr>
        <p:txBody>
          <a:bodyPr spcFirstLastPara="1" vert="horz" wrap="square" lIns="68580" tIns="34290" rIns="68580" bIns="34290" rtlCol="0" anchor="ctr" anchorCtr="0">
            <a:normAutofit lnSpcReduction="10000"/>
          </a:bodyPr>
          <a:lstStyle/>
          <a:p>
            <a:pPr indent="-1714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  <a:latin typeface="Raleway" pitchFamily="2" charset="-70"/>
                <a:ea typeface="+mn-ea"/>
                <a:cs typeface="+mn-cs"/>
              </a:rPr>
              <a:t>A Brewery museum, </a:t>
            </a:r>
            <a:r>
              <a:rPr lang="en-US" sz="1600" dirty="0">
                <a:solidFill>
                  <a:schemeClr val="tx1"/>
                </a:solidFill>
                <a:latin typeface="Raleway" pitchFamily="2" charset="-70"/>
                <a:ea typeface="+mn-ea"/>
                <a:cs typeface="+mn-cs"/>
              </a:rPr>
              <a:t>nominated for the Best Permanent Exhibition in 2022</a:t>
            </a:r>
          </a:p>
          <a:p>
            <a:pPr indent="-1714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  <a:latin typeface="Raleway" pitchFamily="2" charset="-70"/>
                <a:ea typeface="+mn-ea"/>
                <a:cs typeface="+mn-cs"/>
              </a:rPr>
              <a:t>Collaboration with the Estonian Football Association </a:t>
            </a:r>
            <a:r>
              <a:rPr lang="en-US" sz="1600" dirty="0">
                <a:solidFill>
                  <a:schemeClr val="tx1"/>
                </a:solidFill>
                <a:latin typeface="Raleway" pitchFamily="2" charset="-70"/>
                <a:ea typeface="+mn-ea"/>
                <a:cs typeface="+mn-cs"/>
              </a:rPr>
              <a:t>since 2002 </a:t>
            </a:r>
          </a:p>
          <a:p>
            <a:pPr indent="-1714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  <a:latin typeface="Raleway" pitchFamily="2" charset="-70"/>
                <a:ea typeface="+mn-ea"/>
                <a:cs typeface="+mn-cs"/>
              </a:rPr>
              <a:t>Scholarships in the field of technology</a:t>
            </a:r>
            <a:r>
              <a:rPr lang="en-US" sz="1600" dirty="0">
                <a:solidFill>
                  <a:schemeClr val="tx1"/>
                </a:solidFill>
                <a:latin typeface="Raleway" pitchFamily="2" charset="-70"/>
                <a:ea typeface="+mn-ea"/>
                <a:cs typeface="+mn-cs"/>
              </a:rPr>
              <a:t> every year</a:t>
            </a:r>
          </a:p>
          <a:p>
            <a:pPr indent="-171450"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tx1"/>
                </a:solidFill>
                <a:latin typeface="Raleway" pitchFamily="2" charset="-70"/>
                <a:ea typeface="+mn-ea"/>
                <a:cs typeface="+mn-cs"/>
              </a:rPr>
              <a:t>Honoured</a:t>
            </a:r>
            <a:r>
              <a:rPr lang="en-US" sz="1600" dirty="0">
                <a:solidFill>
                  <a:schemeClr val="tx1"/>
                </a:solidFill>
                <a:latin typeface="Raleway" pitchFamily="2" charset="-70"/>
                <a:ea typeface="+mn-ea"/>
                <a:cs typeface="+mn-cs"/>
              </a:rPr>
              <a:t> </a:t>
            </a:r>
            <a:r>
              <a:rPr lang="en-US" sz="1600" b="1" dirty="0">
                <a:solidFill>
                  <a:schemeClr val="tx1"/>
                </a:solidFill>
                <a:latin typeface="Raleway" pitchFamily="2" charset="-70"/>
                <a:ea typeface="+mn-ea"/>
                <a:cs typeface="+mn-cs"/>
              </a:rPr>
              <a:t>supporter of defenders of the state</a:t>
            </a:r>
          </a:p>
          <a:p>
            <a:pPr indent="-1714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  <a:latin typeface="Raleway" pitchFamily="2" charset="-70"/>
                <a:ea typeface="+mn-ea"/>
                <a:cs typeface="+mn-cs"/>
              </a:rPr>
              <a:t>The main supporter of the </a:t>
            </a:r>
            <a:r>
              <a:rPr lang="en-US" sz="1600" b="1" dirty="0">
                <a:solidFill>
                  <a:schemeClr val="tx1"/>
                </a:solidFill>
                <a:latin typeface="Raleway" pitchFamily="2" charset="-70"/>
                <a:ea typeface="+mn-ea"/>
                <a:cs typeface="+mn-cs"/>
              </a:rPr>
              <a:t>European Capital of Culture Y2024</a:t>
            </a:r>
          </a:p>
          <a:p>
            <a:pPr indent="-171450">
              <a:buFont typeface="Arial" panose="020B0604020202020204" pitchFamily="34" charset="0"/>
              <a:buChar char="•"/>
            </a:pPr>
            <a:endParaRPr lang="en-US" sz="105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xmlns="" id="{CB9C4F73-9D09-CBAE-202C-51827B05CFB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r="12743" b="-1"/>
          <a:stretch/>
        </p:blipFill>
        <p:spPr>
          <a:xfrm>
            <a:off x="5143348" y="-8165"/>
            <a:ext cx="4000653" cy="5151665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988547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xmlns="" id="{B328EDD1-2BF4-0436-36F1-B5EE115D45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7177" y="572756"/>
            <a:ext cx="3600440" cy="3997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021DFAB-E1B1-CA2C-452A-0ACA6CE981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6636" y="2244747"/>
            <a:ext cx="2821146" cy="17501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BF1107F-E0C8-D0F0-BF58-780947F862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4830" y="589674"/>
            <a:ext cx="2726709" cy="136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4994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cars parked in front of a building&#10;&#10;Description automatically generated">
            <a:extLst>
              <a:ext uri="{FF2B5EF4-FFF2-40B4-BE49-F238E27FC236}">
                <a16:creationId xmlns:a16="http://schemas.microsoft.com/office/drawing/2014/main" xmlns="" id="{9111F04D-C1C4-09F3-60B9-64CB6713EF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825" y="0"/>
            <a:ext cx="77152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850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A625009-3980-4BD6-F3F1-DA2732CBF168}"/>
              </a:ext>
            </a:extLst>
          </p:cNvPr>
          <p:cNvSpPr txBox="1"/>
          <p:nvPr/>
        </p:nvSpPr>
        <p:spPr>
          <a:xfrm>
            <a:off x="4572000" y="203200"/>
            <a:ext cx="4356100" cy="4695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defRPr/>
            </a:pPr>
            <a:endParaRPr lang="en-GB" sz="1800" dirty="0">
              <a:solidFill>
                <a:srgbClr val="4D4D4D"/>
              </a:solidFill>
              <a:latin typeface="Raleway" pitchFamily="2" charset="-70"/>
            </a:endParaRPr>
          </a:p>
          <a:p>
            <a:pPr>
              <a:lnSpc>
                <a:spcPct val="90000"/>
              </a:lnSpc>
              <a:spcBef>
                <a:spcPts val="1000"/>
              </a:spcBef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Raleway" pitchFamily="2" charset="-70"/>
              </a:rPr>
              <a:t>The jury praised our dedication to sustainability and social responsibility:</a:t>
            </a:r>
          </a:p>
          <a:p>
            <a:pPr marL="914400" lvl="1" indent="-457200">
              <a:lnSpc>
                <a:spcPct val="90000"/>
              </a:lnSpc>
              <a:spcBef>
                <a:spcPts val="1000"/>
              </a:spcBef>
              <a:buFont typeface="Courier New" panose="02070309020205020404" pitchFamily="49" charset="0"/>
              <a:buChar char="o"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Raleway" pitchFamily="2" charset="-70"/>
              </a:rPr>
              <a:t>well-thought-out actions in promoting sustainable development</a:t>
            </a:r>
          </a:p>
          <a:p>
            <a:pPr marL="914400" lvl="1" indent="-457200">
              <a:lnSpc>
                <a:spcPct val="90000"/>
              </a:lnSpc>
              <a:spcBef>
                <a:spcPts val="1000"/>
              </a:spcBef>
              <a:buFont typeface="Courier New" panose="02070309020205020404" pitchFamily="49" charset="0"/>
              <a:buChar char="o"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Raleway" pitchFamily="2" charset="-70"/>
              </a:rPr>
              <a:t>your perception of social responsibility, </a:t>
            </a:r>
          </a:p>
          <a:p>
            <a:pPr marL="914400" lvl="1" indent="-457200">
              <a:lnSpc>
                <a:spcPct val="90000"/>
              </a:lnSpc>
              <a:spcBef>
                <a:spcPts val="1000"/>
              </a:spcBef>
              <a:buFont typeface="Courier New" panose="02070309020205020404" pitchFamily="49" charset="0"/>
              <a:buChar char="o"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Raleway" pitchFamily="2" charset="-70"/>
              </a:rPr>
              <a:t>your care for the community.</a:t>
            </a:r>
            <a:endParaRPr lang="en-GB" sz="1800" noProof="0" dirty="0">
              <a:solidFill>
                <a:srgbClr val="4D4D4D"/>
              </a:solidFill>
              <a:latin typeface="Raleway" pitchFamily="2" charset="-70"/>
            </a:endParaRPr>
          </a:p>
          <a:p>
            <a:pPr lvl="1">
              <a:lnSpc>
                <a:spcPct val="90000"/>
              </a:lnSpc>
              <a:spcBef>
                <a:spcPts val="1000"/>
              </a:spcBef>
              <a:defRPr/>
            </a:pP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Raleway" pitchFamily="2" charset="-70"/>
            </a:endParaRPr>
          </a:p>
          <a:p>
            <a:pPr lvl="1">
              <a:lnSpc>
                <a:spcPct val="90000"/>
              </a:lnSpc>
              <a:spcBef>
                <a:spcPts val="1000"/>
              </a:spcBef>
              <a:defRPr/>
            </a:pPr>
            <a:endParaRPr lang="en-GB" sz="1800" b="1" dirty="0">
              <a:solidFill>
                <a:srgbClr val="4D4D4D"/>
              </a:solidFill>
              <a:latin typeface="Raleway" pitchFamily="2" charset="-70"/>
            </a:endParaRPr>
          </a:p>
          <a:p>
            <a:pPr lvl="1">
              <a:lnSpc>
                <a:spcPct val="90000"/>
              </a:lnSpc>
              <a:spcBef>
                <a:spcPts val="1000"/>
              </a:spcBef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Raleway" pitchFamily="2" charset="-70"/>
              </a:rPr>
              <a:t>“Thank you for being an example to other companies taking steps towards more sustainable practices!”</a:t>
            </a:r>
          </a:p>
          <a:p>
            <a:endParaRPr lang="et-E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A0B58FA4-D8E0-88AB-4C76-F521208E2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4231"/>
            <a:ext cx="4118187" cy="5147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40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0F4A4260-7021-674C-A04E-31DFA872BB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288" y="234595"/>
            <a:ext cx="8488218" cy="4774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272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 screen&#10;&#10;Description automatically generated">
            <a:extLst>
              <a:ext uri="{FF2B5EF4-FFF2-40B4-BE49-F238E27FC236}">
                <a16:creationId xmlns:a16="http://schemas.microsoft.com/office/drawing/2014/main" xmlns="" id="{7454426B-E9F5-2FEC-0CE9-739E42F060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12" r="2" b="2"/>
          <a:stretch/>
        </p:blipFill>
        <p:spPr>
          <a:xfrm>
            <a:off x="90488" y="50800"/>
            <a:ext cx="8963025" cy="5041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63458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52">
            <a:extLst>
              <a:ext uri="{FF2B5EF4-FFF2-40B4-BE49-F238E27FC236}">
                <a16:creationId xmlns:a16="http://schemas.microsoft.com/office/drawing/2014/main" xmlns="" id="{03B87D74-B7BB-A717-376D-A50513A2FD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409" r="18409"/>
          <a:stretch/>
        </p:blipFill>
        <p:spPr>
          <a:xfrm>
            <a:off x="5422441" y="0"/>
            <a:ext cx="4577119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760DF2B-005C-B98E-F111-7D557F29A689}"/>
              </a:ext>
            </a:extLst>
          </p:cNvPr>
          <p:cNvSpPr txBox="1"/>
          <p:nvPr/>
        </p:nvSpPr>
        <p:spPr>
          <a:xfrm>
            <a:off x="806675" y="987516"/>
            <a:ext cx="432315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t-EE" sz="1800" i="0" dirty="0" err="1">
                <a:solidFill>
                  <a:schemeClr val="tx1"/>
                </a:solidFill>
                <a:effectLst/>
                <a:latin typeface="Raleway" pitchFamily="2" charset="-70"/>
                <a:ea typeface="+mn-ea"/>
                <a:cs typeface="+mn-cs"/>
              </a:rPr>
              <a:t>Green</a:t>
            </a:r>
            <a:r>
              <a:rPr lang="et-EE" sz="1800" i="0" dirty="0">
                <a:solidFill>
                  <a:schemeClr val="tx1"/>
                </a:solidFill>
                <a:effectLst/>
                <a:latin typeface="Raleway" pitchFamily="2" charset="-70"/>
                <a:ea typeface="+mn-ea"/>
                <a:cs typeface="+mn-cs"/>
              </a:rPr>
              <a:t> </a:t>
            </a:r>
            <a:r>
              <a:rPr lang="et-EE" sz="1800" i="0" dirty="0" err="1">
                <a:solidFill>
                  <a:schemeClr val="tx1"/>
                </a:solidFill>
                <a:effectLst/>
                <a:latin typeface="Raleway" pitchFamily="2" charset="-70"/>
                <a:ea typeface="+mn-ea"/>
                <a:cs typeface="+mn-cs"/>
              </a:rPr>
              <a:t>electricity</a:t>
            </a:r>
            <a:endParaRPr lang="et-EE" sz="1800" i="0" dirty="0">
              <a:solidFill>
                <a:schemeClr val="tx1"/>
              </a:solidFill>
              <a:effectLst/>
              <a:latin typeface="Raleway" pitchFamily="2" charset="-70"/>
              <a:ea typeface="+mn-ea"/>
              <a:cs typeface="+mn-cs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i="0" dirty="0">
                <a:solidFill>
                  <a:schemeClr val="tx1"/>
                </a:solidFill>
                <a:effectLst/>
                <a:latin typeface="Raleway" pitchFamily="2" charset="-70"/>
                <a:ea typeface="+mn-ea"/>
                <a:cs typeface="+mn-cs"/>
              </a:rPr>
              <a:t>Wastewater treatment enables the production of biogas from its wastewater</a:t>
            </a:r>
          </a:p>
          <a:p>
            <a:pPr marL="171450" indent="-2286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i="0" dirty="0">
                <a:solidFill>
                  <a:schemeClr val="tx1"/>
                </a:solidFill>
                <a:effectLst/>
                <a:latin typeface="Raleway" pitchFamily="2" charset="-70"/>
                <a:ea typeface="+mn-ea"/>
                <a:cs typeface="+mn-cs"/>
              </a:rPr>
              <a:t>Electric trucks</a:t>
            </a:r>
            <a:endParaRPr lang="et-EE" sz="1800" i="0" dirty="0">
              <a:solidFill>
                <a:schemeClr val="tx1"/>
              </a:solidFill>
              <a:effectLst/>
              <a:latin typeface="Raleway" pitchFamily="2" charset="-70"/>
              <a:ea typeface="+mn-ea"/>
              <a:cs typeface="+mn-cs"/>
            </a:endParaRPr>
          </a:p>
          <a:p>
            <a:pPr marL="171450" indent="-2286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i="0" dirty="0">
                <a:solidFill>
                  <a:schemeClr val="tx1"/>
                </a:solidFill>
                <a:effectLst/>
                <a:latin typeface="Raleway" pitchFamily="2" charset="-70"/>
                <a:ea typeface="+mn-ea"/>
                <a:cs typeface="+mn-cs"/>
              </a:rPr>
              <a:t>Solar parks </a:t>
            </a:r>
            <a:endParaRPr lang="et-EE" sz="1800" i="0" dirty="0">
              <a:solidFill>
                <a:schemeClr val="tx1"/>
              </a:solidFill>
              <a:effectLst/>
              <a:latin typeface="Raleway" pitchFamily="2" charset="-70"/>
              <a:ea typeface="+mn-ea"/>
              <a:cs typeface="+mn-cs"/>
            </a:endParaRPr>
          </a:p>
          <a:p>
            <a:pPr indent="-2286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i="0" dirty="0">
                <a:solidFill>
                  <a:schemeClr val="tx1"/>
                </a:solidFill>
                <a:effectLst/>
                <a:latin typeface="Raleway" pitchFamily="2" charset="-70"/>
                <a:ea typeface="+mn-ea"/>
                <a:cs typeface="+mn-cs"/>
              </a:rPr>
              <a:t>Heat energy collection for re-use in the production</a:t>
            </a: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302505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1EEB4D2-BFE8-B111-CCB0-23C988EDC1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374"/>
          <a:stretch/>
        </p:blipFill>
        <p:spPr>
          <a:xfrm>
            <a:off x="776735" y="357151"/>
            <a:ext cx="8214865" cy="4106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505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4F9B26D-4CC6-26F5-94B8-6C695F9948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418" y="1749904"/>
            <a:ext cx="5095582" cy="339359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772F8CA-9D5B-4F6D-A7A5-3F8A179181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360" y="1106520"/>
            <a:ext cx="2677320" cy="33188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58D5FDF-2F5E-1A44-C637-9B773697576B}"/>
              </a:ext>
            </a:extLst>
          </p:cNvPr>
          <p:cNvSpPr txBox="1"/>
          <p:nvPr/>
        </p:nvSpPr>
        <p:spPr>
          <a:xfrm>
            <a:off x="858360" y="379387"/>
            <a:ext cx="3698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600" b="1" dirty="0">
                <a:latin typeface="Raleway" pitchFamily="2" charset="-70"/>
              </a:rPr>
              <a:t>SUSTAINABLE WATER USE</a:t>
            </a:r>
          </a:p>
        </p:txBody>
      </p:sp>
    </p:spTree>
    <p:extLst>
      <p:ext uri="{BB962C8B-B14F-4D97-AF65-F5344CB8AC3E}">
        <p14:creationId xmlns:p14="http://schemas.microsoft.com/office/powerpoint/2010/main" val="1043598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1BF9185-E482-A74F-28F8-80C59C8566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3519" y="2817749"/>
            <a:ext cx="3973031" cy="20313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B206572-E118-45B5-0AED-8C6269434C28}"/>
              </a:ext>
            </a:extLst>
          </p:cNvPr>
          <p:cNvSpPr txBox="1"/>
          <p:nvPr/>
        </p:nvSpPr>
        <p:spPr>
          <a:xfrm>
            <a:off x="858360" y="379387"/>
            <a:ext cx="3698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600" b="1" dirty="0">
                <a:latin typeface="Raleway" pitchFamily="2" charset="-70"/>
              </a:rPr>
              <a:t>PROMOTING THE CIRCULAR ECONOMY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6BA4A73-AE86-D36F-3E55-B3D245AEA262}"/>
              </a:ext>
            </a:extLst>
          </p:cNvPr>
          <p:cNvSpPr txBox="1"/>
          <p:nvPr/>
        </p:nvSpPr>
        <p:spPr>
          <a:xfrm>
            <a:off x="873759" y="1186755"/>
            <a:ext cx="673946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Raleway" pitchFamily="2" charset="-70"/>
              </a:rPr>
              <a:t>All our packaging is recyclable or refillable</a:t>
            </a:r>
            <a:endParaRPr lang="et-EE" sz="1800" dirty="0">
              <a:latin typeface="Raleway" pitchFamily="2" charset="-7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sz="1800" dirty="0" err="1">
                <a:latin typeface="Raleway" pitchFamily="2" charset="-70"/>
              </a:rPr>
              <a:t>We</a:t>
            </a:r>
            <a:r>
              <a:rPr lang="et-EE" sz="1800" dirty="0">
                <a:latin typeface="Raleway" pitchFamily="2" charset="-70"/>
              </a:rPr>
              <a:t> </a:t>
            </a:r>
            <a:r>
              <a:rPr lang="en-US" sz="1800" dirty="0" err="1">
                <a:latin typeface="Raleway" pitchFamily="2" charset="-70"/>
              </a:rPr>
              <a:t>optimis</a:t>
            </a:r>
            <a:r>
              <a:rPr lang="et-EE" sz="1800" dirty="0">
                <a:latin typeface="Raleway" pitchFamily="2" charset="-70"/>
              </a:rPr>
              <a:t>e</a:t>
            </a:r>
            <a:r>
              <a:rPr lang="en-US" sz="1800" dirty="0">
                <a:latin typeface="Raleway" pitchFamily="2" charset="-70"/>
              </a:rPr>
              <a:t> the</a:t>
            </a:r>
            <a:r>
              <a:rPr lang="et-EE" sz="1800" dirty="0">
                <a:latin typeface="Raleway" pitchFamily="2" charset="-70"/>
              </a:rPr>
              <a:t> </a:t>
            </a:r>
            <a:r>
              <a:rPr lang="en-US" sz="1800" dirty="0">
                <a:latin typeface="Raleway" pitchFamily="2" charset="-70"/>
              </a:rPr>
              <a:t>use of the material in packaging</a:t>
            </a:r>
            <a:endParaRPr lang="et-EE" sz="1800" dirty="0">
              <a:latin typeface="Raleway" pitchFamily="2" charset="-7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sz="1800" dirty="0">
                <a:latin typeface="Raleway" pitchFamily="2" charset="-70"/>
              </a:rPr>
              <a:t>96,9% </a:t>
            </a:r>
            <a:r>
              <a:rPr lang="et-EE" sz="1800" dirty="0" err="1">
                <a:latin typeface="Raleway" pitchFamily="2" charset="-70"/>
              </a:rPr>
              <a:t>recycling</a:t>
            </a:r>
            <a:r>
              <a:rPr lang="et-EE" sz="1800" dirty="0">
                <a:latin typeface="Raleway" pitchFamily="2" charset="-70"/>
              </a:rPr>
              <a:t> and </a:t>
            </a:r>
            <a:r>
              <a:rPr lang="et-EE" sz="1800" dirty="0" err="1">
                <a:latin typeface="Raleway" pitchFamily="2" charset="-70"/>
              </a:rPr>
              <a:t>reuse</a:t>
            </a:r>
            <a:r>
              <a:rPr lang="et-EE" sz="1800" dirty="0">
                <a:latin typeface="Raleway" pitchFamily="2" charset="-70"/>
              </a:rPr>
              <a:t> of </a:t>
            </a:r>
            <a:r>
              <a:rPr lang="et-EE" sz="1800" dirty="0" err="1">
                <a:latin typeface="Raleway" pitchFamily="2" charset="-70"/>
              </a:rPr>
              <a:t>waste</a:t>
            </a:r>
            <a:r>
              <a:rPr lang="et-EE" sz="1800" dirty="0">
                <a:latin typeface="Raleway" pitchFamily="2" charset="-70"/>
              </a:rPr>
              <a:t> and </a:t>
            </a:r>
            <a:r>
              <a:rPr lang="et-EE" sz="1800" dirty="0" err="1">
                <a:latin typeface="Raleway" pitchFamily="2" charset="-70"/>
              </a:rPr>
              <a:t>materials</a:t>
            </a:r>
            <a:endParaRPr lang="et-EE" sz="1800" dirty="0">
              <a:latin typeface="Raleway" pitchFamily="2" charset="-7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Raleway" pitchFamily="2" charset="-70"/>
              </a:rPr>
              <a:t>Recycled plastic used in Aura pet-bottles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Raleway" pitchFamily="2" charset="-70"/>
              </a:rPr>
              <a:t>Cardboard multipacks from recycled </a:t>
            </a:r>
            <a:r>
              <a:rPr lang="en-US" sz="1800" dirty="0" err="1">
                <a:latin typeface="Raleway" pitchFamily="2" charset="-70"/>
              </a:rPr>
              <a:t>fibres</a:t>
            </a:r>
            <a:endParaRPr lang="et-EE" sz="1800" dirty="0">
              <a:latin typeface="Raleway" pitchFamily="2" charset="-7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sz="1800" dirty="0" err="1">
                <a:latin typeface="Raleway" pitchFamily="2" charset="-70"/>
              </a:rPr>
              <a:t>Spent</a:t>
            </a:r>
            <a:r>
              <a:rPr lang="et-EE" sz="1800" dirty="0">
                <a:latin typeface="Raleway" pitchFamily="2" charset="-70"/>
              </a:rPr>
              <a:t> </a:t>
            </a:r>
            <a:r>
              <a:rPr lang="et-EE" sz="1800" dirty="0" err="1">
                <a:latin typeface="Raleway" pitchFamily="2" charset="-70"/>
              </a:rPr>
              <a:t>grain</a:t>
            </a:r>
            <a:r>
              <a:rPr lang="et-EE" sz="1800" dirty="0">
                <a:latin typeface="Raleway" pitchFamily="2" charset="-70"/>
              </a:rPr>
              <a:t> and </a:t>
            </a:r>
            <a:r>
              <a:rPr lang="et-EE" sz="1800" dirty="0" err="1">
                <a:latin typeface="Raleway" pitchFamily="2" charset="-70"/>
              </a:rPr>
              <a:t>yeast</a:t>
            </a:r>
            <a:r>
              <a:rPr lang="et-EE" sz="1800" dirty="0">
                <a:latin typeface="Raleway" pitchFamily="2" charset="-70"/>
              </a:rPr>
              <a:t> </a:t>
            </a:r>
            <a:r>
              <a:rPr lang="et-EE" sz="1800" dirty="0" err="1">
                <a:latin typeface="Raleway" pitchFamily="2" charset="-70"/>
              </a:rPr>
              <a:t>circulation</a:t>
            </a:r>
            <a:endParaRPr lang="en-US" sz="1800" dirty="0">
              <a:latin typeface="Raleway" pitchFamily="2" charset="-7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t-EE" sz="1800" dirty="0">
              <a:latin typeface="Raleway" pitchFamily="2" charset="-70"/>
            </a:endParaRPr>
          </a:p>
        </p:txBody>
      </p:sp>
    </p:spTree>
    <p:extLst>
      <p:ext uri="{BB962C8B-B14F-4D97-AF65-F5344CB8AC3E}">
        <p14:creationId xmlns:p14="http://schemas.microsoft.com/office/powerpoint/2010/main" val="26700862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11E5080D-798E-7053-DBC2-6C88D2743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285" y="1801851"/>
            <a:ext cx="2431844" cy="2497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xmlns="" id="{02E1B937-3CA3-FC86-AEFC-1440E92334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8129" y="1801851"/>
            <a:ext cx="2431844" cy="2497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xmlns="" id="{CAF31CE8-1564-B30A-82F1-6293F37E10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9747" y="1801851"/>
            <a:ext cx="2431844" cy="2497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CC9DAD5-4B75-E528-5936-1DB7B6161F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071" y="348547"/>
            <a:ext cx="2335108" cy="991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68970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3892</TotalTime>
  <Words>169</Words>
  <Application>Microsoft Office PowerPoint</Application>
  <PresentationFormat>On-screen Show (16:9)</PresentationFormat>
  <Paragraphs>30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Raleway</vt:lpstr>
      <vt:lpstr>Courier New</vt:lpstr>
      <vt:lpstr>Simple Light</vt:lpstr>
      <vt:lpstr> Sustainability in  A. Le Coq  Hanna Uibokand ESG specialist 22.03.2024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Well-being of communities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 TEAM   06.04.2023</dc:title>
  <dc:creator>Lea Pilvet</dc:creator>
  <cp:lastModifiedBy>USER</cp:lastModifiedBy>
  <cp:revision>26</cp:revision>
  <dcterms:modified xsi:type="dcterms:W3CDTF">2024-04-02T08:09:23Z</dcterms:modified>
</cp:coreProperties>
</file>